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9"/>
  </p:notesMasterIdLst>
  <p:sldIdLst>
    <p:sldId id="324" r:id="rId2"/>
    <p:sldId id="309" r:id="rId3"/>
    <p:sldId id="336" r:id="rId4"/>
    <p:sldId id="355" r:id="rId5"/>
    <p:sldId id="337" r:id="rId6"/>
    <p:sldId id="358" r:id="rId7"/>
    <p:sldId id="357" r:id="rId8"/>
    <p:sldId id="359" r:id="rId9"/>
    <p:sldId id="349" r:id="rId10"/>
    <p:sldId id="354" r:id="rId11"/>
    <p:sldId id="360" r:id="rId12"/>
    <p:sldId id="361" r:id="rId13"/>
    <p:sldId id="362" r:id="rId14"/>
    <p:sldId id="347" r:id="rId15"/>
    <p:sldId id="326" r:id="rId16"/>
    <p:sldId id="353" r:id="rId17"/>
    <p:sldId id="310" r:id="rId18"/>
  </p:sldIdLst>
  <p:sldSz cx="9144000" cy="5143500" type="screen16x9"/>
  <p:notesSz cx="6858000" cy="9144000"/>
  <p:custDataLst>
    <p:tags r:id="rId20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AA"/>
    <a:srgbClr val="0070C0"/>
    <a:srgbClr val="6FB92D"/>
    <a:srgbClr val="76A438"/>
    <a:srgbClr val="64C832"/>
    <a:srgbClr val="EDF0F0"/>
    <a:srgbClr val="A9DCF6"/>
    <a:srgbClr val="BABCBD"/>
    <a:srgbClr val="347DAA"/>
    <a:srgbClr val="91B7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57" autoAdjust="0"/>
    <p:restoredTop sz="95423"/>
  </p:normalViewPr>
  <p:slideViewPr>
    <p:cSldViewPr snapToGrid="0">
      <p:cViewPr varScale="1">
        <p:scale>
          <a:sx n="145" d="100"/>
          <a:sy n="145" d="100"/>
        </p:scale>
        <p:origin x="780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sers\Desktop\summar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Sheet2!$B$19</c:f>
              <c:strCache>
                <c:ptCount val="1"/>
                <c:pt idx="0">
                  <c:v>数目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3F2-4C75-BE58-189290E45F9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3F2-4C75-BE58-189290E45F9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3F2-4C75-BE58-189290E45F9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3F2-4C75-BE58-189290E45F9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F3F2-4C75-BE58-189290E45F9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F3F2-4C75-BE58-189290E45F9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F3F2-4C75-BE58-189290E45F9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F3F2-4C75-BE58-189290E45F95}"/>
              </c:ext>
            </c:extLst>
          </c:dPt>
          <c:dLbls>
            <c:dLbl>
              <c:idx val="0"/>
              <c:layout>
                <c:manualLayout>
                  <c:x val="-2.7710411198600175E-2"/>
                  <c:y val="2.0107538641003037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3F2-4C75-BE58-189290E45F95}"/>
                </c:ext>
              </c:extLst>
            </c:dLbl>
            <c:dLbl>
              <c:idx val="1"/>
              <c:layout>
                <c:manualLayout>
                  <c:x val="-3.0185258092738407E-2"/>
                  <c:y val="-1.3374890638670166E-3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3F2-4C75-BE58-189290E45F95}"/>
                </c:ext>
              </c:extLst>
            </c:dLbl>
            <c:dLbl>
              <c:idx val="2"/>
              <c:layout>
                <c:manualLayout>
                  <c:x val="4.8051181102362256E-2"/>
                  <c:y val="-3.440689705453484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3F2-4C75-BE58-189290E45F95}"/>
                </c:ext>
              </c:extLst>
            </c:dLbl>
            <c:dLbl>
              <c:idx val="3"/>
              <c:layout>
                <c:manualLayout>
                  <c:x val="-3.6424759405074364E-2"/>
                  <c:y val="3.318897637795275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3F2-4C75-BE58-189290E45F95}"/>
                </c:ext>
              </c:extLst>
            </c:dLbl>
            <c:dLbl>
              <c:idx val="4"/>
              <c:layout>
                <c:manualLayout>
                  <c:x val="-6.3670384951881015E-2"/>
                  <c:y val="-5.786417322834645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3F2-4C75-BE58-189290E45F95}"/>
                </c:ext>
              </c:extLst>
            </c:dLbl>
            <c:dLbl>
              <c:idx val="5"/>
              <c:layout>
                <c:manualLayout>
                  <c:x val="1.4939413823272091E-2"/>
                  <c:y val="-6.616943715368912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F3F2-4C75-BE58-189290E45F95}"/>
                </c:ext>
              </c:extLst>
            </c:dLbl>
            <c:dLbl>
              <c:idx val="6"/>
              <c:layout>
                <c:manualLayout>
                  <c:x val="2.1967629046369203E-2"/>
                  <c:y val="3.2555045202683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F3F2-4C75-BE58-189290E45F95}"/>
                </c:ext>
              </c:extLst>
            </c:dLbl>
            <c:dLbl>
              <c:idx val="7"/>
              <c:layout>
                <c:manualLayout>
                  <c:x val="2.7217847769027853E-3"/>
                  <c:y val="3.937007874015748E-4"/>
                </c:manualLayout>
              </c:layout>
              <c:tx>
                <c:rich>
                  <a:bodyPr/>
                  <a:lstStyle/>
                  <a:p>
                    <a:r>
                      <a:rPr lang="en-US" altLang="zh-CN" baseline="0"/>
                      <a:t>HIC</a:t>
                    </a:r>
                    <a:r>
                      <a:rPr lang="zh-CN" altLang="en-US" baseline="0"/>
                      <a:t>标准分析
</a:t>
                    </a:r>
                    <a:fld id="{A91236A6-3B6C-42B4-ACF4-95AC16978D70}" type="PERCENTAGE">
                      <a:rPr lang="en-US" altLang="zh-CN" baseline="0"/>
                      <a:pPr/>
                      <a:t>[百分比]</a:t>
                    </a:fld>
                    <a:endParaRPr lang="zh-CN" altLang="en-US" baseline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F3F2-4C75-BE58-189290E45F95}"/>
                </c:ext>
              </c:extLst>
            </c:dLbl>
            <c:spPr>
              <a:noFill/>
              <a:ln>
                <a:noFill/>
              </a:ln>
              <a:effectLst>
                <a:outerShdw blurRad="50800" dist="50800" dir="5400000" algn="ctr" rotWithShape="0">
                  <a:schemeClr val="bg1"/>
                </a:outerShdw>
              </a:effectLst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Sheet2!$A$20:$A$26</c:f>
              <c:strCache>
                <c:ptCount val="7"/>
                <c:pt idx="0">
                  <c:v>表观_售后</c:v>
                </c:pt>
                <c:pt idx="1">
                  <c:v>多组学联合分析</c:v>
                </c:pt>
                <c:pt idx="2">
                  <c:v>个性化分析</c:v>
                </c:pt>
                <c:pt idx="3">
                  <c:v>动物</c:v>
                </c:pt>
                <c:pt idx="4">
                  <c:v>植物</c:v>
                </c:pt>
                <c:pt idx="5">
                  <c:v>细菌</c:v>
                </c:pt>
                <c:pt idx="6">
                  <c:v>真菌</c:v>
                </c:pt>
              </c:strCache>
            </c:strRef>
          </c:cat>
          <c:val>
            <c:numRef>
              <c:f>Sheet2!$B$20:$B$26</c:f>
              <c:numCache>
                <c:formatCode>General</c:formatCode>
                <c:ptCount val="7"/>
                <c:pt idx="0">
                  <c:v>35</c:v>
                </c:pt>
                <c:pt idx="1">
                  <c:v>14</c:v>
                </c:pt>
                <c:pt idx="2">
                  <c:v>7</c:v>
                </c:pt>
                <c:pt idx="3">
                  <c:v>6</c:v>
                </c:pt>
                <c:pt idx="4">
                  <c:v>5</c:v>
                </c:pt>
                <c:pt idx="5">
                  <c:v>2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F3F2-4C75-BE58-189290E45F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plitType val="pos"/>
        <c:splitPos val="4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>
          <a:outerShdw blurRad="50800" dist="50800" dir="5400000" algn="ctr" rotWithShape="0">
            <a:schemeClr val="bg1"/>
          </a:outerShdw>
        </a:effectLst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b="1">
          <a:solidFill>
            <a:schemeClr val="tx1"/>
          </a:solidFill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4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F1DD2-9A69-4A30-A20B-8ED9F9F614F2}" type="datetimeFigureOut">
              <a:rPr lang="zh-CN" altLang="en-US" smtClean="0"/>
              <a:t>2025/2/5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EF1F-5AB9-4920-AF5B-E1DBE170874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-9525" y="-9525"/>
            <a:ext cx="9148763" cy="4089400"/>
          </a:xfrm>
          <a:prstGeom prst="rect">
            <a:avLst/>
          </a:prstGeom>
          <a:solidFill>
            <a:srgbClr val="005A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/>
            <a:r>
              <a:rPr lang="en-US" altLang="zh-CN" noProof="1"/>
              <a:t> </a:t>
            </a:r>
          </a:p>
        </p:txBody>
      </p:sp>
      <p:sp>
        <p:nvSpPr>
          <p:cNvPr id="8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0" y="2444263"/>
            <a:ext cx="9144000" cy="650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ea"/>
                <a:ea typeface="+mn-ea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zh-CN" altLang="en-US" dirty="0"/>
              <a:t>副标题（选择使用，微软雅黑</a:t>
            </a:r>
            <a:r>
              <a:rPr lang="en-US" altLang="zh-CN" dirty="0"/>
              <a:t>28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9" name="标题 1"/>
          <p:cNvSpPr>
            <a:spLocks noGrp="1"/>
          </p:cNvSpPr>
          <p:nvPr>
            <p:ph type="ctrTitle" hasCustomPrompt="1"/>
          </p:nvPr>
        </p:nvSpPr>
        <p:spPr>
          <a:xfrm>
            <a:off x="0" y="1582616"/>
            <a:ext cx="9144000" cy="83820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主标题（微软雅黑</a:t>
            </a:r>
            <a:r>
              <a:rPr lang="en-US" altLang="zh-CN" dirty="0"/>
              <a:t>36</a:t>
            </a:r>
            <a:r>
              <a:rPr lang="zh-CN" altLang="en-US" dirty="0"/>
              <a:t>，加粗）</a:t>
            </a:r>
          </a:p>
        </p:txBody>
      </p:sp>
      <p:sp>
        <p:nvSpPr>
          <p:cNvPr id="10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355519"/>
            <a:ext cx="9144000" cy="361036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  <a:lvl2pPr marL="257175" indent="0">
              <a:buNone/>
              <a:defRPr/>
            </a:lvl2pPr>
            <a:lvl3pPr marL="514350" indent="0">
              <a:buNone/>
              <a:defRPr/>
            </a:lvl3pPr>
            <a:lvl4pPr marL="771525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部门（微软雅黑，</a:t>
            </a:r>
            <a:r>
              <a:rPr lang="en-US" altLang="zh-CN" dirty="0"/>
              <a:t>20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11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718398"/>
            <a:ext cx="9144000" cy="361036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ctr">
              <a:buNone/>
              <a:defRPr sz="2000" b="0">
                <a:solidFill>
                  <a:schemeClr val="bg1"/>
                </a:solidFill>
                <a:latin typeface="+mn-ea"/>
                <a:ea typeface="+mn-ea"/>
              </a:defRPr>
            </a:lvl1pPr>
            <a:lvl2pPr marL="257175" indent="0">
              <a:buNone/>
              <a:defRPr/>
            </a:lvl2pPr>
            <a:lvl3pPr marL="514350" indent="0">
              <a:buNone/>
              <a:defRPr/>
            </a:lvl3pPr>
            <a:lvl4pPr marL="771525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  <a:r>
              <a:rPr lang="zh-CN" altLang="en-US"/>
              <a:t>（微软雅黑</a:t>
            </a:r>
            <a:r>
              <a:rPr lang="en-US" altLang="zh-CN"/>
              <a:t> </a:t>
            </a:r>
            <a:r>
              <a:rPr lang="zh-CN" altLang="en-US" dirty="0"/>
              <a:t>，</a:t>
            </a:r>
            <a:r>
              <a:rPr lang="en-US" altLang="zh-CN" dirty="0"/>
              <a:t>20</a:t>
            </a:r>
            <a:r>
              <a:rPr lang="zh-CN" altLang="en-US" dirty="0"/>
              <a:t>）</a:t>
            </a:r>
          </a:p>
        </p:txBody>
      </p:sp>
      <p:sp>
        <p:nvSpPr>
          <p:cNvPr id="15" name="矩形 14"/>
          <p:cNvSpPr/>
          <p:nvPr userDrawn="1"/>
        </p:nvSpPr>
        <p:spPr>
          <a:xfrm>
            <a:off x="-9525" y="4079875"/>
            <a:ext cx="9148763" cy="76200"/>
          </a:xfrm>
          <a:prstGeom prst="rect">
            <a:avLst/>
          </a:prstGeom>
          <a:solidFill>
            <a:srgbClr val="6FB9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  <p:grpSp>
        <p:nvGrpSpPr>
          <p:cNvPr id="16" name="组合 7"/>
          <p:cNvGrpSpPr/>
          <p:nvPr userDrawn="1"/>
        </p:nvGrpSpPr>
        <p:grpSpPr bwMode="auto">
          <a:xfrm>
            <a:off x="3511550" y="4529138"/>
            <a:ext cx="2112963" cy="241300"/>
            <a:chOff x="5530" y="7453"/>
            <a:chExt cx="3328" cy="380"/>
          </a:xfrm>
        </p:grpSpPr>
        <p:pic>
          <p:nvPicPr>
            <p:cNvPr id="17" name="图片 5" descr="菲沙logo蓝色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0" y="7453"/>
              <a:ext cx="1788" cy="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" name="图片 6" descr="菲沙基因文字logo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476" b="-25555"/>
            <a:stretch>
              <a:fillRect/>
            </a:stretch>
          </p:blipFill>
          <p:spPr bwMode="auto">
            <a:xfrm>
              <a:off x="7510" y="7479"/>
              <a:ext cx="1349" cy="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4" descr="菲沙logo蓝色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716" y="4742282"/>
            <a:ext cx="6731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02444" y="3"/>
            <a:ext cx="8137922" cy="771524"/>
          </a:xfrm>
        </p:spPr>
        <p:txBody>
          <a:bodyPr anchor="ctr">
            <a:normAutofit/>
          </a:bodyPr>
          <a:lstStyle>
            <a:lvl1pPr>
              <a:defRPr sz="24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单击此处编辑篇章标题</a:t>
            </a:r>
            <a:endParaRPr lang="en-US" dirty="0"/>
          </a:p>
        </p:txBody>
      </p:sp>
      <p:sp>
        <p:nvSpPr>
          <p:cNvPr id="14" name="矩形 13"/>
          <p:cNvSpPr/>
          <p:nvPr userDrawn="1"/>
        </p:nvSpPr>
        <p:spPr>
          <a:xfrm>
            <a:off x="-4763" y="771527"/>
            <a:ext cx="9148763" cy="76200"/>
          </a:xfrm>
          <a:prstGeom prst="rect">
            <a:avLst/>
          </a:prstGeom>
          <a:solidFill>
            <a:srgbClr val="6FB9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4" descr="菲沙logo蓝色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716" y="4742282"/>
            <a:ext cx="6731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-9525" y="-9526"/>
            <a:ext cx="9148763" cy="5153025"/>
          </a:xfrm>
          <a:prstGeom prst="rect">
            <a:avLst/>
          </a:prstGeom>
          <a:solidFill>
            <a:srgbClr val="005A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/>
            <a:r>
              <a:rPr lang="en-US" altLang="zh-CN" noProof="1"/>
              <a:t> </a:t>
            </a:r>
          </a:p>
        </p:txBody>
      </p:sp>
      <p:sp>
        <p:nvSpPr>
          <p:cNvPr id="4" name="文本框 2"/>
          <p:cNvSpPr txBox="1">
            <a:spLocks noChangeArrowheads="1"/>
          </p:cNvSpPr>
          <p:nvPr userDrawn="1"/>
        </p:nvSpPr>
        <p:spPr bwMode="auto">
          <a:xfrm>
            <a:off x="3961897" y="3503613"/>
            <a:ext cx="122020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n-ea"/>
                <a:ea typeface="+mn-ea"/>
              </a:rPr>
              <a:t>Thanks</a:t>
            </a:r>
          </a:p>
        </p:txBody>
      </p:sp>
      <p:pic>
        <p:nvPicPr>
          <p:cNvPr id="5" name="图片 3" descr="二维码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538" y="1323975"/>
            <a:ext cx="2066925" cy="207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2025/2/5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4" descr="菲沙logo蓝色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716" y="4742282"/>
            <a:ext cx="6731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直接连接符 9"/>
          <p:cNvCxnSpPr/>
          <p:nvPr userDrawn="1"/>
        </p:nvCxnSpPr>
        <p:spPr>
          <a:xfrm>
            <a:off x="2227093" y="-14990"/>
            <a:ext cx="0" cy="51584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六边形 10"/>
          <p:cNvSpPr>
            <a:spLocks noChangeAspect="1"/>
          </p:cNvSpPr>
          <p:nvPr userDrawn="1"/>
        </p:nvSpPr>
        <p:spPr>
          <a:xfrm rot="5400000">
            <a:off x="1544630" y="2125349"/>
            <a:ext cx="1035646" cy="892800"/>
          </a:xfrm>
          <a:prstGeom prst="hexagon">
            <a:avLst/>
          </a:prstGeom>
          <a:solidFill>
            <a:srgbClr val="005BAC"/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57"/>
          <p:cNvGrpSpPr>
            <a:grpSpLocks noChangeAspect="1"/>
          </p:cNvGrpSpPr>
          <p:nvPr userDrawn="1"/>
        </p:nvGrpSpPr>
        <p:grpSpPr>
          <a:xfrm>
            <a:off x="1746058" y="2013750"/>
            <a:ext cx="962070" cy="1116000"/>
            <a:chOff x="2200018" y="1203598"/>
            <a:chExt cx="1117366" cy="1296144"/>
          </a:xfrm>
          <a:effectLst>
            <a:outerShdw blurRad="177800" dist="63500" dir="4200000" algn="tr" rotWithShape="0">
              <a:prstClr val="black">
                <a:alpha val="33000"/>
              </a:prstClr>
            </a:outerShdw>
          </a:effectLst>
        </p:grpSpPr>
        <p:sp>
          <p:nvSpPr>
            <p:cNvPr id="13" name="六边形 12"/>
            <p:cNvSpPr/>
            <p:nvPr/>
          </p:nvSpPr>
          <p:spPr>
            <a:xfrm rot="5400000">
              <a:off x="2110629" y="1292987"/>
              <a:ext cx="1296144" cy="1117366"/>
            </a:xfrm>
            <a:prstGeom prst="hexagon">
              <a:avLst/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" name="六边形 13"/>
            <p:cNvSpPr/>
            <p:nvPr/>
          </p:nvSpPr>
          <p:spPr>
            <a:xfrm rot="5400000">
              <a:off x="2133086" y="1310191"/>
              <a:ext cx="1249200" cy="1080000"/>
            </a:xfrm>
            <a:prstGeom prst="hexagon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TextBox 67"/>
          <p:cNvSpPr txBox="1"/>
          <p:nvPr userDrawn="1"/>
        </p:nvSpPr>
        <p:spPr>
          <a:xfrm>
            <a:off x="1774813" y="230264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5BAC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Pr>
        <a:solidFill>
          <a:srgbClr val="6FB9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10" descr="菲沙logo白色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5275" y="4405313"/>
            <a:ext cx="931863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0" y="2047216"/>
            <a:ext cx="9144000" cy="650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ea"/>
                <a:ea typeface="+mn-ea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zh-CN" altLang="en-US" dirty="0"/>
              <a:t>篇章标题（微软雅黑</a:t>
            </a:r>
            <a:r>
              <a:rPr lang="en-US" altLang="zh-CN" dirty="0"/>
              <a:t>28</a:t>
            </a:r>
            <a:r>
              <a:rPr lang="zh-CN" altLang="en-US" dirty="0"/>
              <a:t>）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zh-CN" altLang="en-US" dirty="0"/>
              <a:t>单击此处编辑篇章标题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800">
                <a:latin typeface="+mn-ea"/>
                <a:ea typeface="+mn-ea"/>
              </a:defRPr>
            </a:lvl1pPr>
            <a:lvl2pPr>
              <a:defRPr sz="1600">
                <a:latin typeface="+mn-ea"/>
                <a:ea typeface="+mn-ea"/>
              </a:defRPr>
            </a:lvl2pPr>
            <a:lvl3pPr>
              <a:defRPr sz="1400">
                <a:latin typeface="+mn-ea"/>
                <a:ea typeface="+mn-ea"/>
              </a:defRPr>
            </a:lvl3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pic>
        <p:nvPicPr>
          <p:cNvPr id="7" name="图片 4" descr="菲沙logo蓝色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716" y="4742282"/>
            <a:ext cx="6731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-4763" y="771527"/>
            <a:ext cx="9148763" cy="76200"/>
          </a:xfrm>
          <a:prstGeom prst="rect">
            <a:avLst/>
          </a:prstGeom>
          <a:solidFill>
            <a:srgbClr val="6FB9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14350" y="1566333"/>
            <a:ext cx="3886200" cy="3066390"/>
          </a:xfrm>
        </p:spPr>
        <p:txBody>
          <a:bodyPr/>
          <a:lstStyle>
            <a:lvl1pPr>
              <a:defRPr sz="1800">
                <a:latin typeface="+mn-ea"/>
                <a:ea typeface="+mn-ea"/>
              </a:defRPr>
            </a:lvl1pPr>
            <a:lvl2pPr>
              <a:defRPr sz="1600">
                <a:latin typeface="+mn-ea"/>
                <a:ea typeface="+mn-ea"/>
              </a:defRPr>
            </a:lvl2pPr>
            <a:lvl3pPr>
              <a:defRPr sz="1400">
                <a:latin typeface="+mn-ea"/>
                <a:ea typeface="+mn-ea"/>
              </a:defRPr>
            </a:lvl3pPr>
          </a:lstStyle>
          <a:p>
            <a:pPr lvl="0"/>
            <a:r>
              <a:rPr lang="zh-CN" altLang="en-US" dirty="0"/>
              <a:t>一级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54166" y="1566333"/>
            <a:ext cx="3886200" cy="3066390"/>
          </a:xfrm>
        </p:spPr>
        <p:txBody>
          <a:bodyPr/>
          <a:lstStyle>
            <a:lvl1pPr>
              <a:defRPr sz="1800">
                <a:latin typeface="+mn-ea"/>
                <a:ea typeface="+mn-ea"/>
              </a:defRPr>
            </a:lvl1pPr>
            <a:lvl2pPr>
              <a:defRPr sz="1600">
                <a:latin typeface="+mn-ea"/>
                <a:ea typeface="+mn-ea"/>
              </a:defRPr>
            </a:lvl2pPr>
            <a:lvl3pPr>
              <a:defRPr sz="1400">
                <a:latin typeface="+mn-ea"/>
                <a:ea typeface="+mn-ea"/>
              </a:defRPr>
            </a:lvl3pPr>
          </a:lstStyle>
          <a:p>
            <a:pPr lvl="0"/>
            <a:r>
              <a:rPr lang="zh-CN" altLang="en-US" dirty="0"/>
              <a:t>一级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502444" y="3"/>
            <a:ext cx="8137922" cy="771524"/>
          </a:xfrm>
        </p:spPr>
        <p:txBody>
          <a:bodyPr anchor="ctr">
            <a:normAutofit/>
          </a:bodyPr>
          <a:lstStyle>
            <a:lvl1pPr>
              <a:defRPr sz="24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单击此处编辑篇章标题</a:t>
            </a:r>
            <a:endParaRPr 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-4763" y="771527"/>
            <a:ext cx="9148763" cy="76200"/>
          </a:xfrm>
          <a:prstGeom prst="rect">
            <a:avLst/>
          </a:prstGeom>
          <a:solidFill>
            <a:srgbClr val="6FB9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  <p:pic>
        <p:nvPicPr>
          <p:cNvPr id="10" name="图片 4" descr="菲沙logo蓝色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716" y="4742282"/>
            <a:ext cx="6731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2"/>
          <p:cNvSpPr>
            <a:spLocks noGrp="1"/>
          </p:cNvSpPr>
          <p:nvPr>
            <p:ph type="body" idx="10"/>
          </p:nvPr>
        </p:nvSpPr>
        <p:spPr>
          <a:xfrm>
            <a:off x="514350" y="847727"/>
            <a:ext cx="3886200" cy="617934"/>
          </a:xfrm>
        </p:spPr>
        <p:txBody>
          <a:bodyPr anchor="ctr"/>
          <a:lstStyle>
            <a:lvl1pPr marL="0" indent="0">
              <a:buNone/>
              <a:defRPr sz="1800" b="1">
                <a:latin typeface="+mn-ea"/>
                <a:ea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1"/>
          </p:nvPr>
        </p:nvSpPr>
        <p:spPr>
          <a:xfrm>
            <a:off x="4754166" y="853449"/>
            <a:ext cx="3886200" cy="617934"/>
          </a:xfrm>
        </p:spPr>
        <p:txBody>
          <a:bodyPr anchor="ctr"/>
          <a:lstStyle>
            <a:lvl1pPr marL="0" indent="0">
              <a:buNone/>
              <a:defRPr sz="1800" b="1">
                <a:latin typeface="+mn-ea"/>
                <a:ea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115122"/>
            <a:ext cx="4629150" cy="3280666"/>
          </a:xfrm>
        </p:spPr>
        <p:txBody>
          <a:bodyPr anchor="t">
            <a:normAutofit/>
          </a:bodyPr>
          <a:lstStyle>
            <a:lvl1pPr marL="0" indent="0">
              <a:buNone/>
              <a:defRPr sz="1800" b="1">
                <a:latin typeface="+mn-ea"/>
                <a:ea typeface="+mn-ea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dirty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94869"/>
            <a:ext cx="2949178" cy="260687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+mn-ea"/>
                <a:ea typeface="+mn-ea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8" name="图片 4" descr="菲沙logo蓝色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716" y="4742282"/>
            <a:ext cx="6731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-4763" y="771527"/>
            <a:ext cx="9148763" cy="76200"/>
          </a:xfrm>
          <a:prstGeom prst="rect">
            <a:avLst/>
          </a:prstGeom>
          <a:solidFill>
            <a:srgbClr val="6FB9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  <p:sp>
        <p:nvSpPr>
          <p:cNvPr id="10" name="Text Placeholder 2"/>
          <p:cNvSpPr>
            <a:spLocks noGrp="1"/>
          </p:cNvSpPr>
          <p:nvPr>
            <p:ph type="body" idx="10"/>
          </p:nvPr>
        </p:nvSpPr>
        <p:spPr>
          <a:xfrm>
            <a:off x="627459" y="1100735"/>
            <a:ext cx="2949177" cy="617934"/>
          </a:xfrm>
        </p:spPr>
        <p:txBody>
          <a:bodyPr anchor="ctr"/>
          <a:lstStyle>
            <a:lvl1pPr marL="0" indent="0">
              <a:buNone/>
              <a:defRPr sz="1800" b="1">
                <a:latin typeface="+mn-ea"/>
                <a:ea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502444" y="3"/>
            <a:ext cx="8137922" cy="771524"/>
          </a:xfrm>
        </p:spPr>
        <p:txBody>
          <a:bodyPr anchor="ctr">
            <a:normAutofit/>
          </a:bodyPr>
          <a:lstStyle>
            <a:lvl1pPr>
              <a:defRPr sz="24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单击此处编辑篇章标题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94869"/>
            <a:ext cx="2949178" cy="260687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+mn-ea"/>
                <a:ea typeface="+mn-ea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8" name="图片 4" descr="菲沙logo蓝色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716" y="4742282"/>
            <a:ext cx="6731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-4763" y="771527"/>
            <a:ext cx="9148763" cy="76200"/>
          </a:xfrm>
          <a:prstGeom prst="rect">
            <a:avLst/>
          </a:prstGeom>
          <a:solidFill>
            <a:srgbClr val="6FB9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  <p:sp>
        <p:nvSpPr>
          <p:cNvPr id="10" name="Text Placeholder 2"/>
          <p:cNvSpPr>
            <a:spLocks noGrp="1"/>
          </p:cNvSpPr>
          <p:nvPr>
            <p:ph type="body" idx="10"/>
          </p:nvPr>
        </p:nvSpPr>
        <p:spPr>
          <a:xfrm>
            <a:off x="627459" y="1100735"/>
            <a:ext cx="2949177" cy="617934"/>
          </a:xfrm>
        </p:spPr>
        <p:txBody>
          <a:bodyPr anchor="ctr"/>
          <a:lstStyle>
            <a:lvl1pPr marL="0" indent="0">
              <a:buNone/>
              <a:defRPr sz="1800" b="1">
                <a:latin typeface="+mn-ea"/>
                <a:ea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内容占位符 2"/>
          <p:cNvSpPr>
            <a:spLocks noGrp="1"/>
          </p:cNvSpPr>
          <p:nvPr>
            <p:ph idx="1" hasCustomPrompt="1"/>
          </p:nvPr>
        </p:nvSpPr>
        <p:spPr>
          <a:xfrm>
            <a:off x="3887788" y="1100735"/>
            <a:ext cx="4629150" cy="3295053"/>
          </a:xfrm>
        </p:spPr>
        <p:txBody>
          <a:bodyPr/>
          <a:lstStyle>
            <a:lvl1pPr>
              <a:defRPr sz="1800">
                <a:latin typeface="+mn-ea"/>
                <a:ea typeface="+mn-ea"/>
              </a:defRPr>
            </a:lvl1pPr>
            <a:lvl2pPr>
              <a:defRPr sz="1600">
                <a:latin typeface="+mn-ea"/>
                <a:ea typeface="+mn-ea"/>
              </a:defRPr>
            </a:lvl2pPr>
            <a:lvl3pPr>
              <a:defRPr sz="1400">
                <a:latin typeface="+mn-ea"/>
                <a:ea typeface="+mn-ea"/>
              </a:defRPr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一级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02444" y="3"/>
            <a:ext cx="8137922" cy="771524"/>
          </a:xfrm>
        </p:spPr>
        <p:txBody>
          <a:bodyPr anchor="ctr">
            <a:normAutofit/>
          </a:bodyPr>
          <a:lstStyle>
            <a:lvl1pPr>
              <a:defRPr sz="24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单击此处编辑篇章标题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02444" y="3"/>
            <a:ext cx="8137922" cy="771524"/>
          </a:xfrm>
        </p:spPr>
        <p:txBody>
          <a:bodyPr anchor="ctr">
            <a:normAutofit/>
          </a:bodyPr>
          <a:lstStyle>
            <a:lvl1pPr>
              <a:defRPr sz="24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单击此处编辑篇章标题</a:t>
            </a:r>
            <a:endParaRPr 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-4763" y="771527"/>
            <a:ext cx="9148763" cy="76200"/>
          </a:xfrm>
          <a:prstGeom prst="rect">
            <a:avLst/>
          </a:prstGeom>
          <a:solidFill>
            <a:srgbClr val="6FB9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  <p:pic>
        <p:nvPicPr>
          <p:cNvPr id="8" name="图片 4" descr="菲沙logo蓝色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716" y="4742282"/>
            <a:ext cx="6731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1115122"/>
            <a:ext cx="7886700" cy="2651808"/>
          </a:xfrm>
        </p:spPr>
        <p:txBody>
          <a:bodyPr anchor="t">
            <a:normAutofit/>
          </a:bodyPr>
          <a:lstStyle>
            <a:lvl1pPr marL="0" indent="0">
              <a:buNone/>
              <a:defRPr sz="1800" b="1">
                <a:latin typeface="+mn-ea"/>
                <a:ea typeface="+mn-ea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dirty="0"/>
              <a:t>单击图标添加图片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0" y="3955773"/>
            <a:ext cx="7886699" cy="44596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+mn-ea"/>
                <a:ea typeface="+mn-ea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多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4" descr="菲沙logo蓝色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716" y="4742282"/>
            <a:ext cx="6731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02444" y="3"/>
            <a:ext cx="8137922" cy="771524"/>
          </a:xfrm>
        </p:spPr>
        <p:txBody>
          <a:bodyPr anchor="ctr">
            <a:normAutofit/>
          </a:bodyPr>
          <a:lstStyle>
            <a:lvl1pPr>
              <a:defRPr sz="24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单击此处编辑篇章标题</a:t>
            </a:r>
            <a:endParaRPr lang="en-US" dirty="0"/>
          </a:p>
        </p:txBody>
      </p:sp>
      <p:sp>
        <p:nvSpPr>
          <p:cNvPr id="14" name="矩形 13"/>
          <p:cNvSpPr/>
          <p:nvPr userDrawn="1"/>
        </p:nvSpPr>
        <p:spPr>
          <a:xfrm>
            <a:off x="-4763" y="771527"/>
            <a:ext cx="9148763" cy="76200"/>
          </a:xfrm>
          <a:prstGeom prst="rect">
            <a:avLst/>
          </a:prstGeom>
          <a:solidFill>
            <a:srgbClr val="6FB9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idx="10"/>
          </p:nvPr>
        </p:nvSpPr>
        <p:spPr>
          <a:xfrm>
            <a:off x="4651513" y="1115122"/>
            <a:ext cx="3865028" cy="2612052"/>
          </a:xfrm>
        </p:spPr>
        <p:txBody>
          <a:bodyPr anchor="t">
            <a:normAutofit/>
          </a:bodyPr>
          <a:lstStyle>
            <a:lvl1pPr marL="0" indent="0">
              <a:buNone/>
              <a:defRPr sz="1800" b="1">
                <a:latin typeface="+mn-ea"/>
                <a:ea typeface="+mn-ea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dirty="0"/>
              <a:t>单击图标添加图片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7459" y="1115122"/>
            <a:ext cx="3865028" cy="2612052"/>
          </a:xfrm>
        </p:spPr>
        <p:txBody>
          <a:bodyPr anchor="t">
            <a:normAutofit/>
          </a:bodyPr>
          <a:lstStyle>
            <a:lvl1pPr marL="0" indent="0">
              <a:buNone/>
              <a:defRPr sz="1800" b="1">
                <a:latin typeface="+mn-ea"/>
                <a:ea typeface="+mn-ea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dirty="0"/>
              <a:t>单击图标添加图片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0" y="3955773"/>
            <a:ext cx="3862647" cy="44596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+mn-ea"/>
                <a:ea typeface="+mn-ea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1"/>
          </p:nvPr>
        </p:nvSpPr>
        <p:spPr>
          <a:xfrm>
            <a:off x="4651513" y="3957791"/>
            <a:ext cx="3862647" cy="44596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+mn-ea"/>
                <a:ea typeface="+mn-ea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502444" y="3"/>
            <a:ext cx="8137922" cy="7715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3" name="文本占位符 2"/>
          <p:cNvSpPr>
            <a:spLocks noGrp="1"/>
          </p:cNvSpPr>
          <p:nvPr>
            <p:ph type="body" idx="1"/>
          </p:nvPr>
        </p:nvSpPr>
        <p:spPr>
          <a:xfrm>
            <a:off x="502444" y="842965"/>
            <a:ext cx="8137922" cy="3764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sp>
        <p:nvSpPr>
          <p:cNvPr id="15" name="日期占位符 3"/>
          <p:cNvSpPr>
            <a:spLocks noGrp="1"/>
          </p:cNvSpPr>
          <p:nvPr>
            <p:ph type="dt" sz="half" idx="2"/>
          </p:nvPr>
        </p:nvSpPr>
        <p:spPr>
          <a:xfrm>
            <a:off x="4051299" y="4680349"/>
            <a:ext cx="1041402" cy="154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t>2025/2/5</a:t>
            </a:fld>
            <a:endParaRPr lang="zh-CN" altLang="en-US"/>
          </a:p>
        </p:txBody>
      </p:sp>
      <p:sp>
        <p:nvSpPr>
          <p:cNvPr id="16" name="页脚占位符 4"/>
          <p:cNvSpPr>
            <a:spLocks noGrp="1"/>
          </p:cNvSpPr>
          <p:nvPr>
            <p:ph type="ftr" sz="quarter" idx="3"/>
          </p:nvPr>
        </p:nvSpPr>
        <p:spPr>
          <a:xfrm>
            <a:off x="502444" y="4680349"/>
            <a:ext cx="3105151" cy="154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2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49" y="4680349"/>
            <a:ext cx="2182416" cy="154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1575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270" indent="-128270" algn="l" defTabSz="514350" rtl="0" eaLnBrk="1" latinLnBrk="0" hangingPunct="1">
        <a:lnSpc>
          <a:spcPct val="90000"/>
        </a:lnSpc>
        <a:spcBef>
          <a:spcPts val="565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385445" indent="-128270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015" kern="1200">
          <a:solidFill>
            <a:schemeClr val="tx1"/>
          </a:solidFill>
          <a:latin typeface="+mn-lt"/>
          <a:ea typeface="+mn-ea"/>
          <a:cs typeface="+mn-cs"/>
        </a:defRPr>
      </a:lvl2pPr>
      <a:lvl3pPr marL="642620" indent="-128270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899795" indent="-128270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790" kern="1200">
          <a:solidFill>
            <a:schemeClr val="tx1"/>
          </a:solidFill>
          <a:latin typeface="+mn-lt"/>
          <a:ea typeface="+mn-ea"/>
          <a:cs typeface="+mn-cs"/>
        </a:defRPr>
      </a:lvl4pPr>
      <a:lvl5pPr marL="1156970" indent="-128270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790" kern="1200">
          <a:solidFill>
            <a:schemeClr val="tx1"/>
          </a:solidFill>
          <a:latin typeface="+mn-lt"/>
          <a:ea typeface="+mn-ea"/>
          <a:cs typeface="+mn-cs"/>
        </a:defRPr>
      </a:lvl5pPr>
      <a:lvl6pPr marL="1414145" indent="-128270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015" kern="1200">
          <a:solidFill>
            <a:schemeClr val="tx1"/>
          </a:solidFill>
          <a:latin typeface="+mn-lt"/>
          <a:ea typeface="+mn-ea"/>
          <a:cs typeface="+mn-cs"/>
        </a:defRPr>
      </a:lvl6pPr>
      <a:lvl7pPr marL="1671320" indent="-128270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015" kern="1200">
          <a:solidFill>
            <a:schemeClr val="tx1"/>
          </a:solidFill>
          <a:latin typeface="+mn-lt"/>
          <a:ea typeface="+mn-ea"/>
          <a:cs typeface="+mn-cs"/>
        </a:defRPr>
      </a:lvl7pPr>
      <a:lvl8pPr marL="1928495" indent="-128270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015" kern="1200">
          <a:solidFill>
            <a:schemeClr val="tx1"/>
          </a:solidFill>
          <a:latin typeface="+mn-lt"/>
          <a:ea typeface="+mn-ea"/>
          <a:cs typeface="+mn-cs"/>
        </a:defRPr>
      </a:lvl8pPr>
      <a:lvl9pPr marL="2185670" indent="-128270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0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jpe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3074"/>
          <p:cNvSpPr>
            <a:spLocks noGrp="1" noChangeArrowheads="1"/>
          </p:cNvSpPr>
          <p:nvPr>
            <p:ph type="subTitle" idx="1"/>
          </p:nvPr>
        </p:nvSpPr>
        <p:spPr>
          <a:xfrm>
            <a:off x="3475315" y="2662553"/>
            <a:ext cx="2515342" cy="1315352"/>
          </a:xfrm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>
            <a:noAutofit/>
          </a:bodyPr>
          <a:lstStyle/>
          <a:p>
            <a:pPr algn="l" eaLnBrk="1" hangingPunct="1">
              <a:lnSpc>
                <a:spcPct val="150000"/>
              </a:lnSpc>
            </a:pPr>
            <a:r>
              <a:rPr lang="zh-CN" altLang="en-US" sz="1800" dirty="0">
                <a:latin typeface="+mn-lt"/>
              </a:rPr>
              <a:t>部门：表观遗传事业部</a:t>
            </a:r>
            <a:endParaRPr lang="en-US" altLang="zh-CN" sz="1800" dirty="0">
              <a:latin typeface="+mn-lt"/>
            </a:endParaRPr>
          </a:p>
          <a:p>
            <a:pPr algn="l" eaLnBrk="1" hangingPunct="1">
              <a:lnSpc>
                <a:spcPct val="150000"/>
              </a:lnSpc>
            </a:pPr>
            <a:r>
              <a:rPr lang="zh-CN" altLang="en-US" sz="1800" dirty="0">
                <a:latin typeface="+mn-lt"/>
              </a:rPr>
              <a:t>姓名</a:t>
            </a:r>
            <a:r>
              <a:rPr lang="zh-CN" altLang="en-US" sz="1800" dirty="0" smtClean="0">
                <a:latin typeface="+mn-lt"/>
              </a:rPr>
              <a:t>：邵杰</a:t>
            </a:r>
            <a:endParaRPr lang="en-US" altLang="zh-CN" sz="1800" dirty="0">
              <a:latin typeface="+mn-lt"/>
            </a:endParaRPr>
          </a:p>
          <a:p>
            <a:pPr algn="l" eaLnBrk="1" hangingPunct="1">
              <a:lnSpc>
                <a:spcPct val="150000"/>
              </a:lnSpc>
            </a:pPr>
            <a:r>
              <a:rPr lang="zh-CN" altLang="en-US" sz="1800" dirty="0">
                <a:latin typeface="+mn-lt"/>
              </a:rPr>
              <a:t>日期</a:t>
            </a:r>
            <a:r>
              <a:rPr lang="zh-CN" altLang="en-US" sz="1800" dirty="0" smtClean="0">
                <a:latin typeface="+mn-lt"/>
              </a:rPr>
              <a:t>：</a:t>
            </a:r>
            <a:r>
              <a:rPr lang="en-US" altLang="zh-CN" sz="1800" dirty="0" smtClean="0">
                <a:latin typeface="+mn-lt"/>
              </a:rPr>
              <a:t>2025.1.17</a:t>
            </a:r>
            <a:endParaRPr lang="en-US" altLang="zh-CN" sz="1800" dirty="0">
              <a:latin typeface="+mn-lt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1674254" y="1582616"/>
            <a:ext cx="6117464" cy="838202"/>
          </a:xfrm>
        </p:spPr>
        <p:txBody>
          <a:bodyPr/>
          <a:lstStyle/>
          <a:p>
            <a:pPr algn="dist"/>
            <a:r>
              <a:rPr lang="en-US" altLang="zh-CN" smtClean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mtClean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年终</a:t>
            </a:r>
            <a:r>
              <a:rPr lang="zh-CN" altLang="en-US" dirty="0" smtClean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述职</a:t>
            </a:r>
            <a:r>
              <a:rPr lang="zh-CN" altLang="en-US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66" y="721331"/>
            <a:ext cx="4359522" cy="348227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788" y="721332"/>
            <a:ext cx="4415710" cy="348227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828778" y="4203609"/>
            <a:ext cx="12447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主对角线粗细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304062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 smtClean="0"/>
              <a:t>个性化分析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44" y="911112"/>
            <a:ext cx="3607520" cy="170140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0128" y="911112"/>
            <a:ext cx="2846402" cy="170140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24" y="2612518"/>
            <a:ext cx="2384291" cy="224345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6734" y="2612518"/>
            <a:ext cx="5023393" cy="224345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106377" y="1623315"/>
            <a:ext cx="1237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“照猫画虎”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30556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 smtClean="0"/>
              <a:t>其他</a:t>
            </a:r>
            <a:endParaRPr lang="zh-CN" altLang="en-US" sz="2000" dirty="0"/>
          </a:p>
        </p:txBody>
      </p:sp>
      <p:pic>
        <p:nvPicPr>
          <p:cNvPr id="7" name="图片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851" y="1313722"/>
            <a:ext cx="4500662" cy="3383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516"/>
          <a:stretch/>
        </p:blipFill>
        <p:spPr bwMode="auto">
          <a:xfrm>
            <a:off x="502445" y="1313722"/>
            <a:ext cx="3820348" cy="2957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897733"/>
              </p:ext>
            </p:extLst>
          </p:nvPr>
        </p:nvGraphicFramePr>
        <p:xfrm>
          <a:off x="502444" y="862379"/>
          <a:ext cx="3015241" cy="400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997">
                  <a:extLst>
                    <a:ext uri="{9D8B030D-6E8A-4147-A177-3AD203B41FA5}">
                      <a16:colId xmlns:a16="http://schemas.microsoft.com/office/drawing/2014/main" val="1602747326"/>
                    </a:ext>
                  </a:extLst>
                </a:gridCol>
                <a:gridCol w="691874">
                  <a:extLst>
                    <a:ext uri="{9D8B030D-6E8A-4147-A177-3AD203B41FA5}">
                      <a16:colId xmlns:a16="http://schemas.microsoft.com/office/drawing/2014/main" val="1928709157"/>
                    </a:ext>
                  </a:extLst>
                </a:gridCol>
                <a:gridCol w="786220">
                  <a:extLst>
                    <a:ext uri="{9D8B030D-6E8A-4147-A177-3AD203B41FA5}">
                      <a16:colId xmlns:a16="http://schemas.microsoft.com/office/drawing/2014/main" val="456071553"/>
                    </a:ext>
                  </a:extLst>
                </a:gridCol>
                <a:gridCol w="676150">
                  <a:extLst>
                    <a:ext uri="{9D8B030D-6E8A-4147-A177-3AD203B41FA5}">
                      <a16:colId xmlns:a16="http://schemas.microsoft.com/office/drawing/2014/main" val="847747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基因组</a:t>
                      </a:r>
                      <a:endParaRPr lang="en-US" altLang="zh-CN" dirty="0" smtClean="0"/>
                    </a:p>
                    <a:p>
                      <a:pPr algn="ctr"/>
                      <a:r>
                        <a:rPr lang="zh-CN" altLang="en-US" dirty="0" smtClean="0"/>
                        <a:t>大小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/>
                      <a:r>
                        <a:rPr lang="zh-CN" altLang="en-US" sz="1015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数据</a:t>
                      </a:r>
                      <a:endParaRPr lang="en-US" altLang="zh-CN" sz="1015" b="1" kern="120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514350" rtl="0" eaLnBrk="1" latinLnBrk="0" hangingPunct="1"/>
                      <a:r>
                        <a:rPr lang="zh-CN" altLang="en-US" sz="1015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总量</a:t>
                      </a:r>
                      <a:endParaRPr lang="zh-CN" altLang="en-US" sz="1015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/>
                      <a:r>
                        <a:rPr lang="zh-CN" altLang="en-US" sz="1015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单样本</a:t>
                      </a:r>
                      <a:endParaRPr lang="en-US" altLang="zh-CN" sz="1015" b="1" kern="120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514350" rtl="0" eaLnBrk="1" latinLnBrk="0" hangingPunct="1"/>
                      <a:r>
                        <a:rPr lang="zh-CN" altLang="en-US" sz="1015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数据量</a:t>
                      </a:r>
                      <a:endParaRPr lang="zh-CN" altLang="en-US" sz="1015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/>
                      <a:r>
                        <a:rPr lang="zh-CN" altLang="en-US" sz="1015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比对</a:t>
                      </a:r>
                      <a:endParaRPr lang="en-US" altLang="zh-CN" sz="1015" b="1" kern="120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514350" rtl="0" eaLnBrk="1" latinLnBrk="0" hangingPunct="1"/>
                      <a:r>
                        <a:rPr lang="zh-CN" altLang="en-US" sz="1015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时间</a:t>
                      </a:r>
                      <a:endParaRPr lang="zh-CN" altLang="en-US" sz="1015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3861321"/>
                  </a:ext>
                </a:extLst>
              </a:tr>
            </a:tbl>
          </a:graphicData>
        </a:graphic>
      </p:graphicFrame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57905"/>
              </p:ext>
            </p:extLst>
          </p:nvPr>
        </p:nvGraphicFramePr>
        <p:xfrm>
          <a:off x="4776440" y="862379"/>
          <a:ext cx="1736193" cy="400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4539">
                  <a:extLst>
                    <a:ext uri="{9D8B030D-6E8A-4147-A177-3AD203B41FA5}">
                      <a16:colId xmlns:a16="http://schemas.microsoft.com/office/drawing/2014/main" val="2567172234"/>
                    </a:ext>
                  </a:extLst>
                </a:gridCol>
                <a:gridCol w="841654">
                  <a:extLst>
                    <a:ext uri="{9D8B030D-6E8A-4147-A177-3AD203B41FA5}">
                      <a16:colId xmlns:a16="http://schemas.microsoft.com/office/drawing/2014/main" val="23559739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R1/2 </a:t>
                      </a:r>
                    </a:p>
                    <a:p>
                      <a:r>
                        <a:rPr lang="zh-CN" altLang="en-US" dirty="0" smtClean="0"/>
                        <a:t>细胞器比例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aseline="0" dirty="0" smtClean="0"/>
                        <a:t>bam</a:t>
                      </a:r>
                    </a:p>
                    <a:p>
                      <a:r>
                        <a:rPr lang="zh-CN" altLang="en-US" baseline="0" dirty="0" smtClean="0"/>
                        <a:t>细胞器比例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965511"/>
                  </a:ext>
                </a:extLst>
              </a:tr>
            </a:tbl>
          </a:graphicData>
        </a:graphic>
      </p:graphicFrame>
      <p:cxnSp>
        <p:nvCxnSpPr>
          <p:cNvPr id="11" name="直接连接符 10"/>
          <p:cNvCxnSpPr/>
          <p:nvPr/>
        </p:nvCxnSpPr>
        <p:spPr>
          <a:xfrm>
            <a:off x="5644536" y="1250664"/>
            <a:ext cx="295774" cy="16369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4776440" y="1238138"/>
            <a:ext cx="0" cy="17622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6511106" y="1250664"/>
            <a:ext cx="510" cy="15116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020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309" y="21893"/>
            <a:ext cx="3150677" cy="216295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005" y="21893"/>
            <a:ext cx="2962305" cy="216295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319" y="2172097"/>
            <a:ext cx="2992564" cy="295865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3005" y="2184847"/>
            <a:ext cx="3274579" cy="239373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61813" y="872537"/>
            <a:ext cx="7045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latin typeface="+mn-ea"/>
              </a:rPr>
              <a:t>覆盖度</a:t>
            </a:r>
            <a:endParaRPr lang="en-US" altLang="zh-CN" sz="1200" b="1" dirty="0" smtClean="0">
              <a:latin typeface="+mn-ea"/>
            </a:endParaRPr>
          </a:p>
          <a:p>
            <a:pPr algn="ctr"/>
            <a:r>
              <a:rPr lang="zh-CN" altLang="en-US" sz="1200" b="1" dirty="0" smtClean="0">
                <a:latin typeface="+mn-ea"/>
              </a:rPr>
              <a:t>分布</a:t>
            </a:r>
            <a:endParaRPr lang="zh-CN" altLang="en-US" sz="1200" b="1" dirty="0"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73004" y="3150879"/>
            <a:ext cx="882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latin typeface="+mn-ea"/>
              </a:rPr>
              <a:t>甲基化</a:t>
            </a:r>
            <a:endParaRPr lang="en-US" altLang="zh-CN" sz="1200" b="1" dirty="0">
              <a:latin typeface="+mn-ea"/>
            </a:endParaRPr>
          </a:p>
          <a:p>
            <a:pPr algn="ctr"/>
            <a:r>
              <a:rPr lang="zh-CN" altLang="en-US" sz="1200" b="1" dirty="0">
                <a:latin typeface="+mn-ea"/>
              </a:rPr>
              <a:t>位点分布</a:t>
            </a:r>
          </a:p>
        </p:txBody>
      </p:sp>
    </p:spTree>
    <p:extLst>
      <p:ext uri="{BB962C8B-B14F-4D97-AF65-F5344CB8AC3E}">
        <p14:creationId xmlns:p14="http://schemas.microsoft.com/office/powerpoint/2010/main" val="4144033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参与培训班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4" y="864022"/>
            <a:ext cx="3524949" cy="2349048"/>
          </a:xfrm>
          <a:prstGeom prst="rect">
            <a:avLst/>
          </a:prstGeom>
        </p:spPr>
      </p:pic>
      <p:sp>
        <p:nvSpPr>
          <p:cNvPr id="6" name="下箭头 5"/>
          <p:cNvSpPr/>
          <p:nvPr/>
        </p:nvSpPr>
        <p:spPr>
          <a:xfrm>
            <a:off x="2985925" y="864022"/>
            <a:ext cx="203931" cy="843326"/>
          </a:xfrm>
          <a:prstGeom prst="down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980" y="3256966"/>
            <a:ext cx="1336413" cy="169658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6670" y="864022"/>
            <a:ext cx="3608205" cy="221800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4" y="3256966"/>
            <a:ext cx="2188535" cy="16414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6670" y="3035285"/>
            <a:ext cx="3362965" cy="191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8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工作计划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t="22973"/>
          <a:stretch/>
        </p:blipFill>
        <p:spPr>
          <a:xfrm>
            <a:off x="502444" y="1776172"/>
            <a:ext cx="3851663" cy="210592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02444" y="1499173"/>
            <a:ext cx="6553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rgbClr val="FF0000"/>
                </a:solidFill>
              </a:rPr>
              <a:t>上次的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646" y="907045"/>
            <a:ext cx="2625410" cy="409173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992595" y="2722077"/>
            <a:ext cx="532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微信推文</a:t>
            </a:r>
            <a:endParaRPr lang="zh-CN" alt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4155" y="776254"/>
            <a:ext cx="421018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800" b="1" dirty="0" err="1" smtClean="0">
                <a:latin typeface="+mn-ea"/>
              </a:rPr>
              <a:t>HiC</a:t>
            </a:r>
            <a:r>
              <a:rPr lang="zh-CN" altLang="en-US" sz="1800" b="1" dirty="0" smtClean="0">
                <a:latin typeface="+mn-ea"/>
              </a:rPr>
              <a:t>标准分析流程 </a:t>
            </a:r>
            <a:r>
              <a:rPr lang="en-US" altLang="zh-CN" sz="1800" b="1" dirty="0" smtClean="0">
                <a:latin typeface="+mn-ea"/>
              </a:rPr>
              <a:t>&amp; </a:t>
            </a:r>
            <a:r>
              <a:rPr lang="zh-CN" altLang="en-US" sz="1800" b="1" dirty="0" smtClean="0">
                <a:latin typeface="+mn-ea"/>
              </a:rPr>
              <a:t>文献</a:t>
            </a:r>
            <a:endParaRPr lang="en-US" altLang="zh-CN" sz="1800" b="1" dirty="0" smtClean="0"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800" b="1" dirty="0" smtClean="0">
                <a:latin typeface="+mn-ea"/>
              </a:rPr>
              <a:t>个性化分析</a:t>
            </a:r>
            <a:endParaRPr lang="en-US" altLang="zh-CN" sz="1800" b="1" dirty="0" smtClean="0"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800" b="1" dirty="0" err="1" smtClean="0">
                <a:latin typeface="+mn-ea"/>
              </a:rPr>
              <a:t>Heatmap</a:t>
            </a:r>
            <a:r>
              <a:rPr lang="en-US" altLang="zh-CN" sz="1800" b="1" dirty="0" smtClean="0">
                <a:latin typeface="+mn-ea"/>
              </a:rPr>
              <a:t> </a:t>
            </a:r>
            <a:r>
              <a:rPr lang="en-US" altLang="zh-CN" sz="1800" b="1" dirty="0" err="1" smtClean="0">
                <a:latin typeface="+mn-ea"/>
              </a:rPr>
              <a:t>colorbar</a:t>
            </a:r>
            <a:endParaRPr lang="en-US" altLang="zh-CN" sz="1800" b="1" dirty="0" smtClean="0"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800" b="1" dirty="0">
                <a:latin typeface="+mn-ea"/>
              </a:rPr>
              <a:t>甲基</a:t>
            </a:r>
            <a:r>
              <a:rPr lang="zh-CN" altLang="en-US" sz="1800" b="1" dirty="0" smtClean="0">
                <a:latin typeface="+mn-ea"/>
              </a:rPr>
              <a:t>化</a:t>
            </a:r>
            <a:endParaRPr lang="en-US" altLang="zh-CN" sz="1800" b="1" dirty="0" smtClean="0"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800" b="1" dirty="0" smtClean="0">
                <a:latin typeface="+mn-ea"/>
              </a:rPr>
              <a:t>R </a:t>
            </a:r>
            <a:r>
              <a:rPr lang="en-US" altLang="zh-CN" sz="1800" b="1" dirty="0" err="1" smtClean="0">
                <a:latin typeface="+mn-ea"/>
              </a:rPr>
              <a:t>tidyverse</a:t>
            </a:r>
            <a:endParaRPr lang="zh-CN" altLang="en-US" sz="18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49657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A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45"/>
          <p:cNvGrpSpPr/>
          <p:nvPr/>
        </p:nvGrpSpPr>
        <p:grpSpPr>
          <a:xfrm>
            <a:off x="3656261" y="1590089"/>
            <a:ext cx="755172" cy="584775"/>
            <a:chOff x="3420608" y="1392692"/>
            <a:chExt cx="755172" cy="584775"/>
          </a:xfrm>
        </p:grpSpPr>
        <p:sp>
          <p:nvSpPr>
            <p:cNvPr id="3" name="文本框 2"/>
            <p:cNvSpPr txBox="1"/>
            <p:nvPr/>
          </p:nvSpPr>
          <p:spPr>
            <a:xfrm>
              <a:off x="3420608" y="1392692"/>
              <a:ext cx="6399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b="1" dirty="0">
                  <a:solidFill>
                    <a:srgbClr val="005BAC"/>
                  </a:solidFill>
                  <a:ea typeface="方正兰亭粗黑_GBK" panose="02000000000000000000" pitchFamily="2" charset="-122"/>
                </a:rPr>
                <a:t>01</a:t>
              </a:r>
              <a:endParaRPr lang="zh-CN" altLang="en-US" sz="3200" b="1" dirty="0">
                <a:solidFill>
                  <a:srgbClr val="005BAC"/>
                </a:solidFill>
                <a:ea typeface="方正兰亭粗黑_GBK" panose="02000000000000000000" pitchFamily="2" charset="-122"/>
              </a:endParaRPr>
            </a:p>
          </p:txBody>
        </p:sp>
        <p:sp>
          <p:nvSpPr>
            <p:cNvPr id="4" name="等腰三角形 2"/>
            <p:cNvSpPr/>
            <p:nvPr/>
          </p:nvSpPr>
          <p:spPr>
            <a:xfrm rot="5400000">
              <a:off x="4017292" y="1631205"/>
              <a:ext cx="209227" cy="107748"/>
            </a:xfrm>
            <a:prstGeom prst="triangl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 </a:t>
              </a:r>
              <a:endParaRPr lang="zh-CN" altLang="en-US" dirty="0"/>
            </a:p>
          </p:txBody>
        </p:sp>
      </p:grpSp>
      <p:grpSp>
        <p:nvGrpSpPr>
          <p:cNvPr id="5" name="组 46"/>
          <p:cNvGrpSpPr/>
          <p:nvPr/>
        </p:nvGrpSpPr>
        <p:grpSpPr>
          <a:xfrm>
            <a:off x="3656261" y="2277225"/>
            <a:ext cx="755172" cy="584775"/>
            <a:chOff x="3420608" y="1392692"/>
            <a:chExt cx="755172" cy="584775"/>
          </a:xfrm>
        </p:grpSpPr>
        <p:sp>
          <p:nvSpPr>
            <p:cNvPr id="6" name="文本框 5"/>
            <p:cNvSpPr txBox="1"/>
            <p:nvPr/>
          </p:nvSpPr>
          <p:spPr>
            <a:xfrm>
              <a:off x="3420608" y="1392692"/>
              <a:ext cx="6399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b="1" dirty="0">
                  <a:solidFill>
                    <a:srgbClr val="005BAC"/>
                  </a:solidFill>
                  <a:ea typeface="方正兰亭粗黑_GBK" panose="02000000000000000000" pitchFamily="2" charset="-122"/>
                </a:rPr>
                <a:t>02</a:t>
              </a:r>
              <a:endParaRPr lang="zh-CN" altLang="en-US" sz="3200" b="1" dirty="0">
                <a:solidFill>
                  <a:srgbClr val="005BAC"/>
                </a:solidFill>
                <a:ea typeface="方正兰亭粗黑_GBK" panose="02000000000000000000" pitchFamily="2" charset="-122"/>
              </a:endParaRPr>
            </a:p>
          </p:txBody>
        </p:sp>
        <p:sp>
          <p:nvSpPr>
            <p:cNvPr id="7" name="等腰三角形 2"/>
            <p:cNvSpPr/>
            <p:nvPr/>
          </p:nvSpPr>
          <p:spPr>
            <a:xfrm rot="5400000">
              <a:off x="4017292" y="1631205"/>
              <a:ext cx="209227" cy="107748"/>
            </a:xfrm>
            <a:prstGeom prst="triangl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 </a:t>
              </a:r>
              <a:endParaRPr lang="zh-CN" altLang="en-US" dirty="0"/>
            </a:p>
          </p:txBody>
        </p:sp>
      </p:grpSp>
      <p:grpSp>
        <p:nvGrpSpPr>
          <p:cNvPr id="11" name="组 52"/>
          <p:cNvGrpSpPr/>
          <p:nvPr/>
        </p:nvGrpSpPr>
        <p:grpSpPr>
          <a:xfrm>
            <a:off x="3656261" y="2964427"/>
            <a:ext cx="755172" cy="583565"/>
            <a:chOff x="3420608" y="1392692"/>
            <a:chExt cx="755172" cy="583565"/>
          </a:xfrm>
        </p:grpSpPr>
        <p:sp>
          <p:nvSpPr>
            <p:cNvPr id="12" name="文本框 11"/>
            <p:cNvSpPr txBox="1"/>
            <p:nvPr/>
          </p:nvSpPr>
          <p:spPr>
            <a:xfrm>
              <a:off x="3420608" y="1392692"/>
              <a:ext cx="635000" cy="583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b="1" dirty="0">
                  <a:solidFill>
                    <a:srgbClr val="005BAC"/>
                  </a:solidFill>
                  <a:ea typeface="方正兰亭粗黑_GBK" panose="02000000000000000000" pitchFamily="2" charset="-122"/>
                </a:rPr>
                <a:t>03</a:t>
              </a:r>
              <a:endParaRPr lang="zh-CN" altLang="en-US" sz="3200" b="1" dirty="0">
                <a:solidFill>
                  <a:srgbClr val="005BAC"/>
                </a:solidFill>
                <a:ea typeface="方正兰亭粗黑_GBK" panose="02000000000000000000" pitchFamily="2" charset="-122"/>
              </a:endParaRPr>
            </a:p>
          </p:txBody>
        </p:sp>
        <p:sp>
          <p:nvSpPr>
            <p:cNvPr id="13" name="等腰三角形 2"/>
            <p:cNvSpPr/>
            <p:nvPr/>
          </p:nvSpPr>
          <p:spPr>
            <a:xfrm rot="5400000">
              <a:off x="4017292" y="1631205"/>
              <a:ext cx="209227" cy="107748"/>
            </a:xfrm>
            <a:prstGeom prst="triangl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/>
                <a:t> </a:t>
              </a:r>
              <a:endParaRPr lang="zh-CN" altLang="en-US" b="1" dirty="0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5037021" y="1651397"/>
            <a:ext cx="1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+mn-ea"/>
                <a:cs typeface="FZLanTingHeiS-R-GB" charset="0"/>
              </a:rPr>
              <a:t>工作</a:t>
            </a:r>
            <a:r>
              <a:rPr lang="zh-CN" altLang="en-US" sz="2400" dirty="0">
                <a:latin typeface="+mn-ea"/>
                <a:cs typeface="FZLanTingHeiS-R-GB" charset="0"/>
              </a:rPr>
              <a:t>成果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5037021" y="2338467"/>
            <a:ext cx="15767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+mn-ea"/>
                <a:cs typeface="FZLanTingHeiS-R-GB" charset="0"/>
              </a:rPr>
              <a:t>工作</a:t>
            </a:r>
            <a:r>
              <a:rPr lang="zh-CN" altLang="en-US" sz="2400" dirty="0">
                <a:latin typeface="+mn-ea"/>
                <a:cs typeface="FZLanTingHeiS-R-GB" charset="0"/>
              </a:rPr>
              <a:t>内容</a:t>
            </a:r>
            <a:endParaRPr lang="en-US" altLang="zh-CN" sz="2400" dirty="0">
              <a:latin typeface="+mn-ea"/>
              <a:cs typeface="FZLanTingHeiS-R-GB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037021" y="3027442"/>
            <a:ext cx="1577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+mn-ea"/>
                <a:cs typeface="FZLanTingHeiS-R-GB" charset="0"/>
              </a:rPr>
              <a:t>工作</a:t>
            </a:r>
            <a:r>
              <a:rPr lang="zh-CN" altLang="en-US" sz="2400" dirty="0" smtClean="0">
                <a:latin typeface="+mn-ea"/>
                <a:cs typeface="FZLanTingHeiS-R-GB" charset="0"/>
              </a:rPr>
              <a:t>计划</a:t>
            </a:r>
            <a:endParaRPr lang="en-US" altLang="zh-CN" sz="2400" dirty="0">
              <a:latin typeface="+mn-ea"/>
              <a:cs typeface="FZLanTingHeiS-R-GB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工作成果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2444" y="854240"/>
            <a:ext cx="2073498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51435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en-US" altLang="zh-CN" sz="18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HiC</a:t>
            </a: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标准分析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defTabSz="51435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个性化售后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408422"/>
              </p:ext>
            </p:extLst>
          </p:nvPr>
        </p:nvGraphicFramePr>
        <p:xfrm>
          <a:off x="1522099" y="1915682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304052506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50267262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89605564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351120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6544078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上半年</a:t>
                      </a:r>
                      <a:endParaRPr lang="zh-CN" altLang="en-US" sz="1015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动物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植物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真菌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细菌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3066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项目数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38100" cmpd="sng">
                      <a:noFill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137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样本数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37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36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535529"/>
                  </a:ext>
                </a:extLst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236720"/>
              </p:ext>
            </p:extLst>
          </p:nvPr>
        </p:nvGraphicFramePr>
        <p:xfrm>
          <a:off x="1522099" y="3295199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304052506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50267262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89605564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351120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6544078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下半年</a:t>
                      </a:r>
                      <a:endParaRPr lang="zh-CN" altLang="en-US" sz="1015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动物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植物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真菌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细菌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3066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项目数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38100" cmpd="sng">
                      <a:noFill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137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样本数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72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51435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015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15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535529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表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1908787"/>
              </p:ext>
            </p:extLst>
          </p:nvPr>
        </p:nvGraphicFramePr>
        <p:xfrm>
          <a:off x="1" y="0"/>
          <a:ext cx="4145508" cy="24274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1206" y="2239762"/>
            <a:ext cx="4085196" cy="24785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0" y="2256397"/>
            <a:ext cx="4056088" cy="246194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5508" y="273004"/>
            <a:ext cx="4856645" cy="1881427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>
            <a:off x="6157399" y="572322"/>
            <a:ext cx="1993260" cy="1118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6242918" y="1835378"/>
            <a:ext cx="1907741" cy="32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53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工作内容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44" y="893514"/>
            <a:ext cx="7181148" cy="342846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61773" y="4443965"/>
            <a:ext cx="17761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标准分析 “重要程度” </a:t>
            </a:r>
            <a:endParaRPr lang="zh-CN" alt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en-US" altLang="zh-CN" sz="1800" dirty="0"/>
              <a:t>w</a:t>
            </a:r>
            <a:r>
              <a:rPr lang="en-US" altLang="zh-CN" sz="1800" dirty="0" smtClean="0"/>
              <a:t>hfs-xs-241713</a:t>
            </a:r>
            <a:endParaRPr lang="zh-CN" altLang="en-US" sz="1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44" y="1150827"/>
            <a:ext cx="2287102" cy="185271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44" y="3013789"/>
            <a:ext cx="2287102" cy="197680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02444" y="873829"/>
            <a:ext cx="313374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AscI</a:t>
            </a:r>
            <a:r>
              <a:rPr lang="zh-CN" altLang="en-US" sz="1200" dirty="0" smtClean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酶是</a:t>
            </a:r>
            <a:r>
              <a:rPr lang="zh-CN" altLang="en-US" sz="12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个内切酶，酶切位点</a:t>
            </a:r>
            <a:r>
              <a:rPr lang="en-US" altLang="zh-CN" sz="12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(GGCGCGCC)</a:t>
            </a:r>
            <a:endParaRPr lang="zh-CN" altLang="en-US" sz="12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3980" y="1683789"/>
            <a:ext cx="3065883" cy="263950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863" y="1683789"/>
            <a:ext cx="3101855" cy="263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01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911" y="78941"/>
            <a:ext cx="2803958" cy="242085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811" y="78941"/>
            <a:ext cx="2779804" cy="242085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911" y="2578598"/>
            <a:ext cx="2803958" cy="24606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9811" y="2578598"/>
            <a:ext cx="2779804" cy="2467008"/>
          </a:xfrm>
          <a:prstGeom prst="rect">
            <a:avLst/>
          </a:prstGeom>
        </p:spPr>
      </p:pic>
      <p:cxnSp>
        <p:nvCxnSpPr>
          <p:cNvPr id="15" name="直接箭头连接符 14"/>
          <p:cNvCxnSpPr/>
          <p:nvPr/>
        </p:nvCxnSpPr>
        <p:spPr>
          <a:xfrm flipV="1">
            <a:off x="2780890" y="1072282"/>
            <a:ext cx="1856894" cy="65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流程图: 可选过程 17"/>
          <p:cNvSpPr/>
          <p:nvPr/>
        </p:nvSpPr>
        <p:spPr>
          <a:xfrm>
            <a:off x="1624869" y="230385"/>
            <a:ext cx="1118402" cy="1045828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流程图: 可选过程 18"/>
          <p:cNvSpPr/>
          <p:nvPr/>
        </p:nvSpPr>
        <p:spPr>
          <a:xfrm>
            <a:off x="5118943" y="422256"/>
            <a:ext cx="933202" cy="906585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箭头连接符 20"/>
          <p:cNvCxnSpPr/>
          <p:nvPr/>
        </p:nvCxnSpPr>
        <p:spPr>
          <a:xfrm flipH="1">
            <a:off x="4104932" y="1328841"/>
            <a:ext cx="1072282" cy="13551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流程图: 可选过程 25"/>
          <p:cNvSpPr/>
          <p:nvPr/>
        </p:nvSpPr>
        <p:spPr>
          <a:xfrm>
            <a:off x="2184070" y="3355612"/>
            <a:ext cx="933202" cy="906585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箭头连接符 27"/>
          <p:cNvCxnSpPr/>
          <p:nvPr/>
        </p:nvCxnSpPr>
        <p:spPr>
          <a:xfrm flipV="1">
            <a:off x="3164219" y="4111511"/>
            <a:ext cx="1473565" cy="65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398265" y="2499799"/>
            <a:ext cx="1051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/>
              <a:t>位点放大图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48716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en-US" altLang="zh-CN" sz="1800" dirty="0"/>
              <a:t>w</a:t>
            </a:r>
            <a:r>
              <a:rPr lang="en-US" altLang="zh-CN" sz="1800" dirty="0" smtClean="0"/>
              <a:t>hfs-xs-241629 &amp; 241924</a:t>
            </a:r>
            <a:endParaRPr lang="zh-CN" altLang="en-US" sz="1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852101"/>
            <a:ext cx="5452782" cy="427687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908" y="3626549"/>
            <a:ext cx="1783513" cy="128867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9091" y="852101"/>
            <a:ext cx="2765148" cy="277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19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846" y="624465"/>
            <a:ext cx="4666255" cy="231371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709" y="768787"/>
            <a:ext cx="3359087" cy="384357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7846" y="2939819"/>
            <a:ext cx="1706437" cy="191407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0928" y="2938183"/>
            <a:ext cx="1384549" cy="191075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8700" y="3076084"/>
            <a:ext cx="2186662" cy="16349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28759" y="238604"/>
            <a:ext cx="3266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en-US" altLang="zh-CN" sz="1800" b="1" dirty="0" err="1">
                <a:latin typeface="+mn-ea"/>
                <a:cs typeface="+mj-cs"/>
              </a:rPr>
              <a:t>HiC</a:t>
            </a:r>
            <a:r>
              <a:rPr lang="en-US" altLang="zh-CN" sz="1800" b="1" dirty="0">
                <a:latin typeface="+mn-ea"/>
                <a:cs typeface="+mj-cs"/>
              </a:rPr>
              <a:t> </a:t>
            </a:r>
            <a:r>
              <a:rPr lang="zh-CN" altLang="en-US" sz="1800" b="1" dirty="0">
                <a:latin typeface="+mn-ea"/>
                <a:cs typeface="+mj-cs"/>
              </a:rPr>
              <a:t>标准分析</a:t>
            </a:r>
          </a:p>
        </p:txBody>
      </p:sp>
    </p:spTree>
    <p:extLst>
      <p:ext uri="{BB962C8B-B14F-4D97-AF65-F5344CB8AC3E}">
        <p14:creationId xmlns:p14="http://schemas.microsoft.com/office/powerpoint/2010/main" val="144923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b1f3e084-1a6b-4fc7-9070-b8b28e2871b3"/>
</p:tagLst>
</file>

<file path=ppt/theme/theme1.xml><?xml version="1.0" encoding="utf-8"?>
<a:theme xmlns:a="http://schemas.openxmlformats.org/drawingml/2006/main" name="主题5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13960</TotalTime>
  <Words>156</Words>
  <Application>Microsoft Office PowerPoint</Application>
  <PresentationFormat>全屏显示(16:9)</PresentationFormat>
  <Paragraphs>83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FZLanTingHeiS-R-GB</vt:lpstr>
      <vt:lpstr>等线</vt:lpstr>
      <vt:lpstr>方正兰亭粗黑_GBK</vt:lpstr>
      <vt:lpstr>Microsoft YaHei</vt:lpstr>
      <vt:lpstr>Microsoft YaHei</vt:lpstr>
      <vt:lpstr>Arial</vt:lpstr>
      <vt:lpstr>Wingdings</vt:lpstr>
      <vt:lpstr>主题5</vt:lpstr>
      <vt:lpstr>2024年终述职报告</vt:lpstr>
      <vt:lpstr>PowerPoint 演示文稿</vt:lpstr>
      <vt:lpstr>工作成果</vt:lpstr>
      <vt:lpstr>PowerPoint 演示文稿</vt:lpstr>
      <vt:lpstr>工作内容</vt:lpstr>
      <vt:lpstr>whfs-xs-241713</vt:lpstr>
      <vt:lpstr>PowerPoint 演示文稿</vt:lpstr>
      <vt:lpstr>whfs-xs-241629 &amp; 241924</vt:lpstr>
      <vt:lpstr>PowerPoint 演示文稿</vt:lpstr>
      <vt:lpstr>PowerPoint 演示文稿</vt:lpstr>
      <vt:lpstr>个性化分析</vt:lpstr>
      <vt:lpstr>其他</vt:lpstr>
      <vt:lpstr>PowerPoint 演示文稿</vt:lpstr>
      <vt:lpstr>参与培训班</vt:lpstr>
      <vt:lpstr>工作计划</vt:lpstr>
      <vt:lpstr>PowerPoint 演示文稿</vt:lpstr>
      <vt:lpstr>PowerPoint 演示文稿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Administrator</cp:lastModifiedBy>
  <cp:revision>194</cp:revision>
  <cp:lastPrinted>2017-09-24T16:00:00Z</cp:lastPrinted>
  <dcterms:created xsi:type="dcterms:W3CDTF">2017-09-24T16:00:00Z</dcterms:created>
  <dcterms:modified xsi:type="dcterms:W3CDTF">2025-02-05T06:07:13Z</dcterms:modified>
  <cp:category>work report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a173570b-f82c-4049-95f2-66cf58a73903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2019-02-27T09:29:22.1236092Z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ActionId">
    <vt:lpwstr>dadcb26d-035a-4f75-8121-7bcb84300336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  <property fmtid="{D5CDD505-2E9C-101B-9397-08002B2CF9AE}" pid="12" name="ICV">
    <vt:lpwstr>A41CD6954BEB42A9A4984F32CCA20869</vt:lpwstr>
  </property>
  <property fmtid="{D5CDD505-2E9C-101B-9397-08002B2CF9AE}" pid="13" name="KSOProductBuildVer">
    <vt:lpwstr>2052-11.1.0.11294</vt:lpwstr>
  </property>
</Properties>
</file>

<file path=docProps/thumbnail.jpeg>
</file>